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76" r:id="rId3"/>
    <p:sldId id="273" r:id="rId4"/>
    <p:sldId id="269" r:id="rId5"/>
    <p:sldId id="279" r:id="rId6"/>
    <p:sldId id="263" r:id="rId7"/>
    <p:sldId id="258" r:id="rId8"/>
    <p:sldId id="262" r:id="rId9"/>
    <p:sldId id="264" r:id="rId10"/>
    <p:sldId id="271" r:id="rId11"/>
    <p:sldId id="272" r:id="rId12"/>
    <p:sldId id="268" r:id="rId13"/>
    <p:sldId id="261" r:id="rId14"/>
    <p:sldId id="265" r:id="rId15"/>
    <p:sldId id="275" r:id="rId16"/>
    <p:sldId id="267" r:id="rId17"/>
    <p:sldId id="259" r:id="rId18"/>
    <p:sldId id="277" r:id="rId19"/>
    <p:sldId id="278"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347" autoAdjust="0"/>
  </p:normalViewPr>
  <p:slideViewPr>
    <p:cSldViewPr>
      <p:cViewPr varScale="1">
        <p:scale>
          <a:sx n="54" d="100"/>
          <a:sy n="54" d="100"/>
        </p:scale>
        <p:origin x="-1266"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271AB2-1780-4A67-950E-1715F2D0E378}" type="datetimeFigureOut">
              <a:rPr lang="en-US" smtClean="0"/>
              <a:t>5/3/2015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2B64E0-57BF-476D-97A8-2E8D8B74CF61}" type="slidenum">
              <a:rPr lang="en-US" smtClean="0"/>
              <a:t>‹#›</a:t>
            </a:fld>
            <a:endParaRPr lang="en-US"/>
          </a:p>
        </p:txBody>
      </p:sp>
    </p:spTree>
    <p:extLst>
      <p:ext uri="{BB962C8B-B14F-4D97-AF65-F5344CB8AC3E}">
        <p14:creationId xmlns:p14="http://schemas.microsoft.com/office/powerpoint/2010/main" val="2860821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learners will be asked to</a:t>
            </a:r>
            <a:r>
              <a:rPr lang="en-US" baseline="0" dirty="0" smtClean="0"/>
              <a:t> say something on the pictures</a:t>
            </a:r>
            <a:r>
              <a:rPr lang="en-US" baseline="0" dirty="0" smtClean="0"/>
              <a:t>. </a:t>
            </a:r>
            <a:r>
              <a:rPr lang="en-US" dirty="0" smtClean="0"/>
              <a:t>After </a:t>
            </a:r>
            <a:r>
              <a:rPr lang="en-US" dirty="0" smtClean="0"/>
              <a:t>learners’ </a:t>
            </a:r>
            <a:r>
              <a:rPr lang="en-US" dirty="0" smtClean="0"/>
              <a:t>speech </a:t>
            </a:r>
            <a:r>
              <a:rPr lang="en-US" baseline="0" dirty="0" smtClean="0"/>
              <a:t>the </a:t>
            </a:r>
            <a:r>
              <a:rPr lang="en-US" baseline="0" dirty="0" smtClean="0"/>
              <a:t>teacher will announce the day’s topic.</a:t>
            </a:r>
            <a:endParaRPr lang="en-US" dirty="0"/>
          </a:p>
        </p:txBody>
      </p:sp>
      <p:sp>
        <p:nvSpPr>
          <p:cNvPr id="4" name="Slide Number Placeholder 3"/>
          <p:cNvSpPr>
            <a:spLocks noGrp="1"/>
          </p:cNvSpPr>
          <p:nvPr>
            <p:ph type="sldNum" sz="quarter" idx="10"/>
          </p:nvPr>
        </p:nvSpPr>
        <p:spPr/>
        <p:txBody>
          <a:bodyPr/>
          <a:lstStyle/>
          <a:p>
            <a:fld id="{0B2B64E0-57BF-476D-97A8-2E8D8B74CF61}" type="slidenum">
              <a:rPr lang="en-US" smtClean="0"/>
              <a:t>4</a:t>
            </a:fld>
            <a:endParaRPr lang="en-US"/>
          </a:p>
        </p:txBody>
      </p:sp>
    </p:spTree>
    <p:extLst>
      <p:ext uri="{BB962C8B-B14F-4D97-AF65-F5344CB8AC3E}">
        <p14:creationId xmlns:p14="http://schemas.microsoft.com/office/powerpoint/2010/main" val="2046948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learners are asked to </a:t>
            </a:r>
            <a:r>
              <a:rPr lang="en-US" dirty="0" err="1" smtClean="0"/>
              <a:t>maake</a:t>
            </a:r>
            <a:r>
              <a:rPr lang="en-US" dirty="0" smtClean="0"/>
              <a:t>  more sentences with when.</a:t>
            </a:r>
            <a:endParaRPr lang="en-US" dirty="0"/>
          </a:p>
        </p:txBody>
      </p:sp>
      <p:sp>
        <p:nvSpPr>
          <p:cNvPr id="4" name="Slide Number Placeholder 3"/>
          <p:cNvSpPr>
            <a:spLocks noGrp="1"/>
          </p:cNvSpPr>
          <p:nvPr>
            <p:ph type="sldNum" sz="quarter" idx="10"/>
          </p:nvPr>
        </p:nvSpPr>
        <p:spPr/>
        <p:txBody>
          <a:bodyPr/>
          <a:lstStyle/>
          <a:p>
            <a:fld id="{0B2B64E0-57BF-476D-97A8-2E8D8B74CF61}" type="slidenum">
              <a:rPr lang="en-US" smtClean="0"/>
              <a:t>7</a:t>
            </a:fld>
            <a:endParaRPr lang="en-US"/>
          </a:p>
        </p:txBody>
      </p:sp>
    </p:spTree>
    <p:extLst>
      <p:ext uri="{BB962C8B-B14F-4D97-AF65-F5344CB8AC3E}">
        <p14:creationId xmlns:p14="http://schemas.microsoft.com/office/powerpoint/2010/main" val="3332121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learners will make more sentences with in addition to.</a:t>
            </a:r>
            <a:endParaRPr lang="en-US" dirty="0"/>
          </a:p>
        </p:txBody>
      </p:sp>
      <p:sp>
        <p:nvSpPr>
          <p:cNvPr id="4" name="Slide Number Placeholder 3"/>
          <p:cNvSpPr>
            <a:spLocks noGrp="1"/>
          </p:cNvSpPr>
          <p:nvPr>
            <p:ph type="sldNum" sz="quarter" idx="10"/>
          </p:nvPr>
        </p:nvSpPr>
        <p:spPr/>
        <p:txBody>
          <a:bodyPr/>
          <a:lstStyle/>
          <a:p>
            <a:fld id="{0B2B64E0-57BF-476D-97A8-2E8D8B74CF61}" type="slidenum">
              <a:rPr lang="en-US" smtClean="0"/>
              <a:t>8</a:t>
            </a:fld>
            <a:endParaRPr lang="en-US"/>
          </a:p>
        </p:txBody>
      </p:sp>
    </p:spTree>
    <p:extLst>
      <p:ext uri="{BB962C8B-B14F-4D97-AF65-F5344CB8AC3E}">
        <p14:creationId xmlns:p14="http://schemas.microsoft.com/office/powerpoint/2010/main" val="1861347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learners will be asked for making more sentences using the given linker.</a:t>
            </a:r>
            <a:endParaRPr lang="en-US" dirty="0"/>
          </a:p>
        </p:txBody>
      </p:sp>
      <p:sp>
        <p:nvSpPr>
          <p:cNvPr id="4" name="Slide Number Placeholder 3"/>
          <p:cNvSpPr>
            <a:spLocks noGrp="1"/>
          </p:cNvSpPr>
          <p:nvPr>
            <p:ph type="sldNum" sz="quarter" idx="10"/>
          </p:nvPr>
        </p:nvSpPr>
        <p:spPr/>
        <p:txBody>
          <a:bodyPr/>
          <a:lstStyle/>
          <a:p>
            <a:fld id="{0B2B64E0-57BF-476D-97A8-2E8D8B74CF61}" type="slidenum">
              <a:rPr lang="en-US" smtClean="0"/>
              <a:t>9</a:t>
            </a:fld>
            <a:endParaRPr lang="en-US"/>
          </a:p>
        </p:txBody>
      </p:sp>
    </p:spTree>
    <p:extLst>
      <p:ext uri="{BB962C8B-B14F-4D97-AF65-F5344CB8AC3E}">
        <p14:creationId xmlns:p14="http://schemas.microsoft.com/office/powerpoint/2010/main" val="1554699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learners will be asked for making sentence or passage using more dismissal sentence connectors- any way, any </a:t>
            </a:r>
            <a:r>
              <a:rPr lang="en-US" dirty="0" err="1" smtClean="0"/>
              <a:t>how,at</a:t>
            </a:r>
            <a:r>
              <a:rPr lang="en-US" dirty="0" smtClean="0"/>
              <a:t> any rate</a:t>
            </a:r>
            <a:endParaRPr lang="en-US" dirty="0"/>
          </a:p>
        </p:txBody>
      </p:sp>
      <p:sp>
        <p:nvSpPr>
          <p:cNvPr id="4" name="Slide Number Placeholder 3"/>
          <p:cNvSpPr>
            <a:spLocks noGrp="1"/>
          </p:cNvSpPr>
          <p:nvPr>
            <p:ph type="sldNum" sz="quarter" idx="10"/>
          </p:nvPr>
        </p:nvSpPr>
        <p:spPr/>
        <p:txBody>
          <a:bodyPr/>
          <a:lstStyle/>
          <a:p>
            <a:fld id="{0B2B64E0-57BF-476D-97A8-2E8D8B74CF61}" type="slidenum">
              <a:rPr lang="en-US" smtClean="0"/>
              <a:t>11</a:t>
            </a:fld>
            <a:endParaRPr lang="en-US"/>
          </a:p>
        </p:txBody>
      </p:sp>
    </p:spTree>
    <p:extLst>
      <p:ext uri="{BB962C8B-B14F-4D97-AF65-F5344CB8AC3E}">
        <p14:creationId xmlns:p14="http://schemas.microsoft.com/office/powerpoint/2010/main" val="3046198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learners will be asked for developing</a:t>
            </a:r>
            <a:r>
              <a:rPr lang="en-US" baseline="0" dirty="0" smtClean="0"/>
              <a:t> a sequence using  the given connectors.</a:t>
            </a:r>
            <a:endParaRPr lang="en-US" dirty="0"/>
          </a:p>
        </p:txBody>
      </p:sp>
      <p:sp>
        <p:nvSpPr>
          <p:cNvPr id="4" name="Slide Number Placeholder 3"/>
          <p:cNvSpPr>
            <a:spLocks noGrp="1"/>
          </p:cNvSpPr>
          <p:nvPr>
            <p:ph type="sldNum" sz="quarter" idx="10"/>
          </p:nvPr>
        </p:nvSpPr>
        <p:spPr/>
        <p:txBody>
          <a:bodyPr/>
          <a:lstStyle/>
          <a:p>
            <a:fld id="{0B2B64E0-57BF-476D-97A8-2E8D8B74CF61}" type="slidenum">
              <a:rPr lang="en-US" smtClean="0"/>
              <a:t>14</a:t>
            </a:fld>
            <a:endParaRPr lang="en-US"/>
          </a:p>
        </p:txBody>
      </p:sp>
    </p:spTree>
    <p:extLst>
      <p:ext uri="{BB962C8B-B14F-4D97-AF65-F5344CB8AC3E}">
        <p14:creationId xmlns:p14="http://schemas.microsoft.com/office/powerpoint/2010/main" val="2065554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learners will be asked for making sentences with the given connectors and with  in</a:t>
            </a:r>
            <a:r>
              <a:rPr lang="en-US" baseline="0" dirty="0" smtClean="0"/>
              <a:t> any case, on the contrary  and all the same.</a:t>
            </a:r>
            <a:endParaRPr lang="en-US" dirty="0"/>
          </a:p>
        </p:txBody>
      </p:sp>
      <p:sp>
        <p:nvSpPr>
          <p:cNvPr id="4" name="Slide Number Placeholder 3"/>
          <p:cNvSpPr>
            <a:spLocks noGrp="1"/>
          </p:cNvSpPr>
          <p:nvPr>
            <p:ph type="sldNum" sz="quarter" idx="10"/>
          </p:nvPr>
        </p:nvSpPr>
        <p:spPr/>
        <p:txBody>
          <a:bodyPr/>
          <a:lstStyle/>
          <a:p>
            <a:fld id="{0B2B64E0-57BF-476D-97A8-2E8D8B74CF61}" type="slidenum">
              <a:rPr lang="en-US" smtClean="0"/>
              <a:t>15</a:t>
            </a:fld>
            <a:endParaRPr lang="en-US"/>
          </a:p>
        </p:txBody>
      </p:sp>
    </p:spTree>
    <p:extLst>
      <p:ext uri="{BB962C8B-B14F-4D97-AF65-F5344CB8AC3E}">
        <p14:creationId xmlns:p14="http://schemas.microsoft.com/office/powerpoint/2010/main" val="2729500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2B64E0-57BF-476D-97A8-2E8D8B74CF61}" type="slidenum">
              <a:rPr lang="en-US" smtClean="0"/>
              <a:t>16</a:t>
            </a:fld>
            <a:endParaRPr lang="en-US"/>
          </a:p>
        </p:txBody>
      </p:sp>
    </p:spTree>
    <p:extLst>
      <p:ext uri="{BB962C8B-B14F-4D97-AF65-F5344CB8AC3E}">
        <p14:creationId xmlns:p14="http://schemas.microsoft.com/office/powerpoint/2010/main" val="3247859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learners will be asked for listening to the text attentively</a:t>
            </a:r>
            <a:r>
              <a:rPr lang="en-US" dirty="0" smtClean="0"/>
              <a:t>. After </a:t>
            </a:r>
            <a:r>
              <a:rPr lang="en-US" dirty="0" smtClean="0"/>
              <a:t>that a gap filling task will be given. Like , So , Although, Therefore , and </a:t>
            </a:r>
            <a:r>
              <a:rPr lang="en-US" dirty="0" smtClean="0"/>
              <a:t>– the answers</a:t>
            </a:r>
            <a:r>
              <a:rPr lang="en-US" baseline="0" dirty="0" smtClean="0"/>
              <a:t> serially. If needed, the teacher may tell them the answers.</a:t>
            </a:r>
            <a:endParaRPr lang="en-US" dirty="0"/>
          </a:p>
        </p:txBody>
      </p:sp>
      <p:sp>
        <p:nvSpPr>
          <p:cNvPr id="4" name="Slide Number Placeholder 3"/>
          <p:cNvSpPr>
            <a:spLocks noGrp="1"/>
          </p:cNvSpPr>
          <p:nvPr>
            <p:ph type="sldNum" sz="quarter" idx="10"/>
          </p:nvPr>
        </p:nvSpPr>
        <p:spPr/>
        <p:txBody>
          <a:bodyPr/>
          <a:lstStyle/>
          <a:p>
            <a:fld id="{0B2B64E0-57BF-476D-97A8-2E8D8B74CF61}" type="slidenum">
              <a:rPr lang="en-US" smtClean="0"/>
              <a:t>17</a:t>
            </a:fld>
            <a:endParaRPr lang="en-US"/>
          </a:p>
        </p:txBody>
      </p:sp>
    </p:spTree>
    <p:extLst>
      <p:ext uri="{BB962C8B-B14F-4D97-AF65-F5344CB8AC3E}">
        <p14:creationId xmlns:p14="http://schemas.microsoft.com/office/powerpoint/2010/main" val="183152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60587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87" y="2060275"/>
            <a:ext cx="2133439" cy="1832707"/>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8987" y="2060275"/>
            <a:ext cx="1953719" cy="1832708"/>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pic>
        <p:nvPicPr>
          <p:cNvPr id="3077" name="Picture 5" descr="http://pad3.whstatic.com/images/thumb/f/f2/Make-Indian-Milk-Tea-Step-1.jpg/670px-Make-Indian-Milk-Tea-Step-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296" y="2060275"/>
            <a:ext cx="1997355" cy="1832708"/>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7968" y="4390053"/>
            <a:ext cx="2278207" cy="2158925"/>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6845" y="2060275"/>
            <a:ext cx="1965976" cy="1832708"/>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pic>
        <p:nvPicPr>
          <p:cNvPr id="3082" name="Picture 10" descr="Image result for adding milk to te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4394275"/>
            <a:ext cx="2466975" cy="2182567"/>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083"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9400" y="4394275"/>
            <a:ext cx="2286000" cy="2135283"/>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sp>
        <p:nvSpPr>
          <p:cNvPr id="3" name="TextBox 2"/>
          <p:cNvSpPr txBox="1"/>
          <p:nvPr/>
        </p:nvSpPr>
        <p:spPr>
          <a:xfrm rot="10800000" flipV="1">
            <a:off x="52012" y="-21953"/>
            <a:ext cx="9039827" cy="2246769"/>
          </a:xfrm>
          <a:prstGeom prst="rect">
            <a:avLst/>
          </a:prstGeom>
          <a:noFill/>
        </p:spPr>
        <p:txBody>
          <a:bodyPr wrap="square" rtlCol="0">
            <a:spAutoFit/>
          </a:bodyPr>
          <a:lstStyle/>
          <a:p>
            <a:r>
              <a:rPr lang="en-US" sz="2800" b="1" dirty="0" smtClean="0">
                <a:latin typeface="Times New Roman" pitchFamily="18" charset="0"/>
                <a:cs typeface="Times New Roman" pitchFamily="18" charset="0"/>
              </a:rPr>
              <a:t>Discuss the pictures in pairs . Then develop a paragraph using the  given clues.</a:t>
            </a:r>
          </a:p>
          <a:p>
            <a:r>
              <a:rPr lang="en-US" sz="2800" b="1" dirty="0">
                <a:latin typeface="Times New Roman" pitchFamily="18" charset="0"/>
                <a:cs typeface="Times New Roman" pitchFamily="18" charset="0"/>
              </a:rPr>
              <a:t>Clues: At first, Then, After that,</a:t>
            </a:r>
          </a:p>
          <a:p>
            <a:r>
              <a:rPr lang="en-US" sz="2800" b="1" dirty="0">
                <a:latin typeface="Times New Roman" pitchFamily="18" charset="0"/>
                <a:cs typeface="Times New Roman" pitchFamily="18" charset="0"/>
              </a:rPr>
              <a:t>Next, Afterward, later ,Finally</a:t>
            </a:r>
          </a:p>
          <a:p>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9482283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59099" y="2895559"/>
            <a:ext cx="6184901" cy="1384995"/>
          </a:xfrm>
          <a:prstGeom prst="rect">
            <a:avLst/>
          </a:prstGeom>
        </p:spPr>
        <p:txBody>
          <a:bodyPr wrap="square">
            <a:spAutoFit/>
          </a:bodyPr>
          <a:lstStyle/>
          <a:p>
            <a:r>
              <a:rPr lang="en-US" sz="2800" i="1" dirty="0" smtClean="0">
                <a:latin typeface="Times New Roman" pitchFamily="18" charset="0"/>
                <a:cs typeface="Times New Roman" pitchFamily="18" charset="0"/>
              </a:rPr>
              <a:t>I </a:t>
            </a:r>
            <a:r>
              <a:rPr lang="en-US" sz="2800" i="1" dirty="0">
                <a:latin typeface="Times New Roman" pitchFamily="18" charset="0"/>
                <a:cs typeface="Times New Roman" pitchFamily="18" charset="0"/>
              </a:rPr>
              <a:t>couldn’t get my head around the Passive Voice. </a:t>
            </a:r>
            <a:r>
              <a:rPr lang="en-US" sz="2800" b="1" i="1" u="sng" dirty="0">
                <a:solidFill>
                  <a:srgbClr val="FF0000"/>
                </a:solidFill>
                <a:latin typeface="Times New Roman" pitchFamily="18" charset="0"/>
                <a:cs typeface="Times New Roman" pitchFamily="18" charset="0"/>
              </a:rPr>
              <a:t>Anyway, </a:t>
            </a:r>
            <a:r>
              <a:rPr lang="en-US" sz="2800" i="1" dirty="0">
                <a:latin typeface="Times New Roman" pitchFamily="18" charset="0"/>
                <a:cs typeface="Times New Roman" pitchFamily="18" charset="0"/>
              </a:rPr>
              <a:t>I don’t think it’s important to use it all the time. </a:t>
            </a:r>
            <a:endParaRPr lang="en-US" sz="2800" dirty="0">
              <a:latin typeface="Times New Roman" pitchFamily="18" charset="0"/>
              <a:cs typeface="Times New Roman" pitchFamily="18" charset="0"/>
            </a:endParaRPr>
          </a:p>
        </p:txBody>
      </p:sp>
      <p:pic>
        <p:nvPicPr>
          <p:cNvPr id="5122" name="Picture 2" descr="D:\17 April MUJIBNAGAR DIBOS 2015\photo173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698" y="1101531"/>
            <a:ext cx="2819401" cy="4973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1882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8700" y="4724400"/>
            <a:ext cx="7391400" cy="1877437"/>
          </a:xfrm>
          <a:prstGeom prst="rect">
            <a:avLst/>
          </a:prstGeom>
        </p:spPr>
        <p:txBody>
          <a:bodyPr wrap="square">
            <a:spAutoFit/>
          </a:bodyPr>
          <a:lstStyle/>
          <a:p>
            <a:r>
              <a:rPr lang="en-US" sz="2800" dirty="0">
                <a:latin typeface="Times New Roman" pitchFamily="18" charset="0"/>
                <a:cs typeface="Times New Roman" pitchFamily="18" charset="0"/>
              </a:rPr>
              <a:t> </a:t>
            </a:r>
            <a:r>
              <a:rPr lang="en-US" sz="2800" dirty="0" err="1" smtClean="0">
                <a:latin typeface="Times New Roman" pitchFamily="18" charset="0"/>
                <a:cs typeface="Times New Roman" pitchFamily="18" charset="0"/>
              </a:rPr>
              <a:t>Nitol</a:t>
            </a: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was in so much </a:t>
            </a:r>
            <a:r>
              <a:rPr lang="en-US" sz="2800" dirty="0" smtClean="0">
                <a:latin typeface="Times New Roman" pitchFamily="18" charset="0"/>
                <a:cs typeface="Times New Roman" pitchFamily="18" charset="0"/>
              </a:rPr>
              <a:t>pain . He  </a:t>
            </a:r>
            <a:r>
              <a:rPr lang="en-US" sz="2800" dirty="0">
                <a:latin typeface="Times New Roman" pitchFamily="18" charset="0"/>
                <a:cs typeface="Times New Roman" pitchFamily="18" charset="0"/>
              </a:rPr>
              <a:t>didn’t want to get up in the </a:t>
            </a:r>
            <a:r>
              <a:rPr lang="en-US" sz="2800" dirty="0" smtClean="0">
                <a:latin typeface="Times New Roman" pitchFamily="18" charset="0"/>
                <a:cs typeface="Times New Roman" pitchFamily="18" charset="0"/>
              </a:rPr>
              <a:t>morning to go to school.</a:t>
            </a:r>
            <a:r>
              <a:rPr lang="en-US" sz="2800" b="1" u="sng" dirty="0" smtClean="0">
                <a:solidFill>
                  <a:srgbClr val="FF0000"/>
                </a:solidFill>
                <a:latin typeface="Times New Roman" pitchFamily="18" charset="0"/>
                <a:cs typeface="Times New Roman" pitchFamily="18" charset="0"/>
              </a:rPr>
              <a:t> Nevertheless, </a:t>
            </a:r>
            <a:r>
              <a:rPr lang="en-US" sz="2800" dirty="0" smtClean="0">
                <a:latin typeface="Times New Roman" pitchFamily="18" charset="0"/>
                <a:cs typeface="Times New Roman" pitchFamily="18" charset="0"/>
              </a:rPr>
              <a:t>now he is ready to go </a:t>
            </a:r>
            <a:r>
              <a:rPr lang="en-US" sz="2800" dirty="0">
                <a:latin typeface="Times New Roman" pitchFamily="18" charset="0"/>
                <a:cs typeface="Times New Roman" pitchFamily="18" charset="0"/>
              </a:rPr>
              <a:t>to football practice as usual</a:t>
            </a:r>
            <a:r>
              <a:rPr lang="en-US" sz="3200" dirty="0">
                <a:latin typeface="Times New Roman" pitchFamily="18" charset="0"/>
                <a:cs typeface="Times New Roman" pitchFamily="18" charset="0"/>
              </a:rPr>
              <a: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229937"/>
            <a:ext cx="3810000" cy="4470400"/>
          </a:xfrm>
          <a:prstGeom prst="rect">
            <a:avLst/>
          </a:prstGeom>
        </p:spPr>
      </p:pic>
    </p:spTree>
    <p:extLst>
      <p:ext uri="{BB962C8B-B14F-4D97-AF65-F5344CB8AC3E}">
        <p14:creationId xmlns:p14="http://schemas.microsoft.com/office/powerpoint/2010/main" val="3504479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00600"/>
            <a:ext cx="7775859" cy="1384995"/>
          </a:xfrm>
          <a:prstGeom prst="rect">
            <a:avLst/>
          </a:prstGeom>
          <a:noFill/>
        </p:spPr>
        <p:txBody>
          <a:bodyPr wrap="square" rtlCol="0">
            <a:spAutoFit/>
          </a:bodyPr>
          <a:lstStyle/>
          <a:p>
            <a:r>
              <a:rPr lang="en-US" sz="2800" b="1" dirty="0" smtClean="0">
                <a:latin typeface="Times New Roman" pitchFamily="18" charset="0"/>
                <a:cs typeface="Times New Roman" pitchFamily="18" charset="0"/>
              </a:rPr>
              <a:t> Yesterday I appeared at a sudden class </a:t>
            </a:r>
            <a:r>
              <a:rPr lang="en-US" sz="2800" b="1" dirty="0" err="1" smtClean="0">
                <a:latin typeface="Times New Roman" pitchFamily="18" charset="0"/>
                <a:cs typeface="Times New Roman" pitchFamily="18" charset="0"/>
              </a:rPr>
              <a:t>test.The</a:t>
            </a:r>
            <a:r>
              <a:rPr lang="en-US" sz="2800" b="1" dirty="0" smtClean="0">
                <a:latin typeface="Times New Roman" pitchFamily="18" charset="0"/>
                <a:cs typeface="Times New Roman" pitchFamily="18" charset="0"/>
              </a:rPr>
              <a:t> test was ridiculously easy ! I didn’t even study , </a:t>
            </a:r>
          </a:p>
          <a:p>
            <a:r>
              <a:rPr lang="en-US" sz="2800" b="1" u="sng" dirty="0" smtClean="0">
                <a:solidFill>
                  <a:srgbClr val="C00000"/>
                </a:solidFill>
                <a:latin typeface="Times New Roman" pitchFamily="18" charset="0"/>
                <a:cs typeface="Times New Roman" pitchFamily="18" charset="0"/>
              </a:rPr>
              <a:t>but</a:t>
            </a:r>
            <a:r>
              <a:rPr lang="en-US" sz="2800" b="1" dirty="0" smtClean="0">
                <a:latin typeface="Times New Roman" pitchFamily="18" charset="0"/>
                <a:cs typeface="Times New Roman" pitchFamily="18" charset="0"/>
              </a:rPr>
              <a:t> I  will get a high score.</a:t>
            </a:r>
            <a:endParaRPr lang="en-US" sz="2800" b="1" dirty="0">
              <a:latin typeface="Times New Roman" pitchFamily="18" charset="0"/>
              <a:cs typeface="Times New Roman"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004" t="16560" r="74680" b="62623"/>
          <a:stretch/>
        </p:blipFill>
        <p:spPr>
          <a:xfrm>
            <a:off x="1637526" y="533400"/>
            <a:ext cx="5723467" cy="4006516"/>
          </a:xfrm>
          <a:prstGeom prst="rect">
            <a:avLst/>
          </a:prstGeom>
        </p:spPr>
      </p:pic>
    </p:spTree>
    <p:extLst>
      <p:ext uri="{BB962C8B-B14F-4D97-AF65-F5344CB8AC3E}">
        <p14:creationId xmlns:p14="http://schemas.microsoft.com/office/powerpoint/2010/main" val="3698839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thumbs.dreamstime.com/z/busy-cartoon-bees-honey-5284606.jpg"/>
          <p:cNvPicPr>
            <a:picLocks noChangeAspect="1" noChangeArrowheads="1"/>
          </p:cNvPicPr>
          <p:nvPr/>
        </p:nvPicPr>
        <p:blipFill rotWithShape="1">
          <a:blip r:embed="rId3">
            <a:extLst>
              <a:ext uri="{28A0092B-C50C-407E-A947-70E740481C1C}">
                <a14:useLocalDpi xmlns:a14="http://schemas.microsoft.com/office/drawing/2010/main" val="0"/>
              </a:ext>
            </a:extLst>
          </a:blip>
          <a:srcRect b="12503"/>
          <a:stretch/>
        </p:blipFill>
        <p:spPr bwMode="auto">
          <a:xfrm>
            <a:off x="0" y="0"/>
            <a:ext cx="913553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3400" y="5283200"/>
            <a:ext cx="6197594" cy="830997"/>
          </a:xfrm>
          <a:prstGeom prst="rect">
            <a:avLst/>
          </a:prstGeom>
          <a:noFill/>
        </p:spPr>
        <p:txBody>
          <a:bodyPr wrap="none" rtlCol="0">
            <a:spAutoFit/>
          </a:bodyPr>
          <a:lstStyle/>
          <a:p>
            <a:r>
              <a:rPr lang="en-US" sz="2400" b="1" u="sng" dirty="0" smtClean="0">
                <a:solidFill>
                  <a:schemeClr val="accent6">
                    <a:lumMod val="75000"/>
                  </a:schemeClr>
                </a:solidFill>
                <a:latin typeface="Times New Roman" pitchFamily="18" charset="0"/>
                <a:cs typeface="Times New Roman" pitchFamily="18" charset="0"/>
              </a:rPr>
              <a:t>At first  </a:t>
            </a:r>
            <a:r>
              <a:rPr lang="en-US" sz="2400" b="1" dirty="0" smtClean="0">
                <a:latin typeface="Times New Roman" pitchFamily="18" charset="0"/>
                <a:cs typeface="Times New Roman" pitchFamily="18" charset="0"/>
              </a:rPr>
              <a:t>The bees collect honey  from flowers. </a:t>
            </a:r>
          </a:p>
          <a:p>
            <a:r>
              <a:rPr lang="en-US" sz="2400" b="1" u="sng" dirty="0" smtClean="0">
                <a:solidFill>
                  <a:schemeClr val="accent6">
                    <a:lumMod val="75000"/>
                  </a:schemeClr>
                </a:solidFill>
                <a:latin typeface="Times New Roman" pitchFamily="18" charset="0"/>
                <a:cs typeface="Times New Roman" pitchFamily="18" charset="0"/>
              </a:rPr>
              <a:t>After that </a:t>
            </a:r>
            <a:r>
              <a:rPr lang="en-US" sz="2400" b="1" dirty="0" smtClean="0">
                <a:latin typeface="Times New Roman" pitchFamily="18" charset="0"/>
                <a:cs typeface="Times New Roman" pitchFamily="18" charset="0"/>
              </a:rPr>
              <a:t>they  store them in the </a:t>
            </a:r>
            <a:r>
              <a:rPr lang="en-US" sz="2400" b="1" dirty="0" smtClean="0">
                <a:latin typeface="Times New Roman" pitchFamily="18" charset="0"/>
                <a:cs typeface="Times New Roman" pitchFamily="18" charset="0"/>
              </a:rPr>
              <a:t>beehive.</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238219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5105400"/>
            <a:ext cx="8001000" cy="1384995"/>
          </a:xfrm>
          <a:prstGeom prst="rect">
            <a:avLst/>
          </a:prstGeom>
        </p:spPr>
        <p:txBody>
          <a:bodyPr wrap="square">
            <a:spAutoFit/>
          </a:bodyPr>
          <a:lstStyle/>
          <a:p>
            <a:r>
              <a:rPr lang="en-US" sz="2800" dirty="0" smtClean="0">
                <a:latin typeface="Times New Roman" pitchFamily="18" charset="0"/>
                <a:cs typeface="Times New Roman" pitchFamily="18" charset="0"/>
              </a:rPr>
              <a:t>Mr. </a:t>
            </a:r>
            <a:r>
              <a:rPr lang="en-US" sz="2800" dirty="0" err="1" smtClean="0">
                <a:latin typeface="Times New Roman" pitchFamily="18" charset="0"/>
                <a:cs typeface="Times New Roman" pitchFamily="18" charset="0"/>
              </a:rPr>
              <a:t>Hasan</a:t>
            </a:r>
            <a:r>
              <a:rPr lang="en-US" sz="2800" dirty="0" smtClean="0">
                <a:latin typeface="Times New Roman" pitchFamily="18" charset="0"/>
                <a:cs typeface="Times New Roman" pitchFamily="18" charset="0"/>
              </a:rPr>
              <a:t> didn’t </a:t>
            </a:r>
            <a:r>
              <a:rPr lang="en-US" sz="2800" dirty="0">
                <a:latin typeface="Times New Roman" pitchFamily="18" charset="0"/>
                <a:cs typeface="Times New Roman" pitchFamily="18" charset="0"/>
              </a:rPr>
              <a:t>want to take a side in the argument. </a:t>
            </a:r>
            <a:r>
              <a:rPr lang="en-US" sz="2800" b="1" u="sng" dirty="0">
                <a:solidFill>
                  <a:schemeClr val="accent6">
                    <a:lumMod val="75000"/>
                  </a:schemeClr>
                </a:solidFill>
                <a:latin typeface="Times New Roman" pitchFamily="18" charset="0"/>
                <a:cs typeface="Times New Roman" pitchFamily="18" charset="0"/>
              </a:rPr>
              <a:t>Instead, </a:t>
            </a:r>
            <a:r>
              <a:rPr lang="en-US" sz="2800" dirty="0" smtClean="0">
                <a:latin typeface="Times New Roman" pitchFamily="18" charset="0"/>
                <a:cs typeface="Times New Roman" pitchFamily="18" charset="0"/>
              </a:rPr>
              <a:t>he </a:t>
            </a:r>
            <a:r>
              <a:rPr lang="en-US" sz="2800" dirty="0">
                <a:latin typeface="Times New Roman" pitchFamily="18" charset="0"/>
                <a:cs typeface="Times New Roman" pitchFamily="18" charset="0"/>
              </a:rPr>
              <a:t>put </a:t>
            </a:r>
            <a:r>
              <a:rPr lang="en-US" sz="2800" dirty="0" smtClean="0">
                <a:latin typeface="Times New Roman" pitchFamily="18" charset="0"/>
                <a:cs typeface="Times New Roman" pitchFamily="18" charset="0"/>
              </a:rPr>
              <a:t>his </a:t>
            </a:r>
            <a:r>
              <a:rPr lang="en-US" sz="2800" dirty="0">
                <a:latin typeface="Times New Roman" pitchFamily="18" charset="0"/>
                <a:cs typeface="Times New Roman" pitchFamily="18" charset="0"/>
              </a:rPr>
              <a:t>headphones on and listened to some smooth </a:t>
            </a:r>
            <a:r>
              <a:rPr lang="en-US" sz="2800" dirty="0" err="1" smtClean="0">
                <a:latin typeface="Times New Roman" pitchFamily="18" charset="0"/>
                <a:cs typeface="Times New Roman" pitchFamily="18" charset="0"/>
              </a:rPr>
              <a:t>Rabindra</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Sangeets</a:t>
            </a:r>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pic>
        <p:nvPicPr>
          <p:cNvPr id="8194" name="Picture 2" descr="J:\images\photo19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5500" y="381000"/>
            <a:ext cx="48768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665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04800"/>
            <a:ext cx="6417141" cy="646331"/>
          </a:xfrm>
          <a:prstGeom prst="rect">
            <a:avLst/>
          </a:prstGeom>
          <a:noFill/>
        </p:spPr>
        <p:txBody>
          <a:bodyPr wrap="none" rtlCol="0">
            <a:spAutoFit/>
          </a:bodyPr>
          <a:lstStyle/>
          <a:p>
            <a:r>
              <a:rPr lang="en-US" sz="3600" dirty="0" smtClean="0">
                <a:latin typeface="Times New Roman" pitchFamily="18" charset="0"/>
                <a:cs typeface="Times New Roman" pitchFamily="18" charset="0"/>
              </a:rPr>
              <a:t>At a glance Sentence Connectors:</a:t>
            </a:r>
            <a:endParaRPr lang="en-US" sz="3600" dirty="0">
              <a:latin typeface="Times New Roman" pitchFamily="18" charset="0"/>
              <a:cs typeface="Times New Roman" pitchFamily="18" charset="0"/>
            </a:endParaRPr>
          </a:p>
        </p:txBody>
      </p:sp>
      <p:sp>
        <p:nvSpPr>
          <p:cNvPr id="3" name="Rectangle 2"/>
          <p:cNvSpPr/>
          <p:nvPr/>
        </p:nvSpPr>
        <p:spPr>
          <a:xfrm>
            <a:off x="304800" y="1219200"/>
            <a:ext cx="7086600" cy="4401205"/>
          </a:xfrm>
          <a:prstGeom prst="rect">
            <a:avLst/>
          </a:prstGeom>
        </p:spPr>
        <p:txBody>
          <a:bodyPr wrap="square">
            <a:spAutoFit/>
          </a:bodyPr>
          <a:lstStyle/>
          <a:p>
            <a:r>
              <a:rPr lang="en-US" sz="2800" dirty="0" smtClean="0">
                <a:latin typeface="Times New Roman" pitchFamily="18" charset="0"/>
                <a:cs typeface="Times New Roman" pitchFamily="18" charset="0"/>
              </a:rPr>
              <a:t>‘Connectors</a:t>
            </a:r>
            <a:r>
              <a:rPr lang="en-US" sz="2800" dirty="0">
                <a:latin typeface="Times New Roman" pitchFamily="18" charset="0"/>
                <a:cs typeface="Times New Roman" pitchFamily="18" charset="0"/>
              </a:rPr>
              <a:t>’ are used to link large groups of words: phrases and sentences. You can also use them to connect paragraphs to give them coherence. </a:t>
            </a:r>
            <a:endParaRPr lang="en-US" sz="28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Sentence </a:t>
            </a:r>
            <a:r>
              <a:rPr lang="en-US" sz="2800" dirty="0">
                <a:latin typeface="Times New Roman" pitchFamily="18" charset="0"/>
                <a:cs typeface="Times New Roman" pitchFamily="18" charset="0"/>
              </a:rPr>
              <a:t>connectors are usually placed at the beginning of a sentence and may be categorized as follows</a:t>
            </a:r>
            <a:r>
              <a:rPr lang="en-US" sz="2800" dirty="0" smtClean="0">
                <a:latin typeface="Times New Roman" pitchFamily="18" charset="0"/>
                <a:cs typeface="Times New Roman" pitchFamily="18" charset="0"/>
              </a:rPr>
              <a:t>:</a:t>
            </a:r>
          </a:p>
          <a:p>
            <a:endParaRPr lang="en-US" sz="28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Contrast, Similarity, Result, Sequence, Dismissal and order of Importance</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5646727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1441" y="179918"/>
            <a:ext cx="4800600" cy="2700338"/>
          </a:xfrm>
          <a:prstGeom prst="rect">
            <a:avLst/>
          </a:prstGeom>
        </p:spPr>
      </p:pic>
      <p:sp>
        <p:nvSpPr>
          <p:cNvPr id="3" name="TextBox 2"/>
          <p:cNvSpPr txBox="1"/>
          <p:nvPr/>
        </p:nvSpPr>
        <p:spPr>
          <a:xfrm>
            <a:off x="321733" y="2880256"/>
            <a:ext cx="8813800" cy="3785652"/>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The government has taken steps to make our country Digital. a)…. every other sectors , education sector is going forward using ICT. In the institutions we are taking classes in the multimedia </a:t>
            </a:r>
            <a:r>
              <a:rPr lang="en-US" sz="2400" b="1" dirty="0" smtClean="0">
                <a:latin typeface="Times New Roman" pitchFamily="18" charset="0"/>
                <a:cs typeface="Times New Roman" pitchFamily="18" charset="0"/>
              </a:rPr>
              <a:t>classrooms . b</a:t>
            </a:r>
            <a:r>
              <a:rPr lang="en-US" sz="2400" b="1" dirty="0" smtClean="0">
                <a:latin typeface="Times New Roman" pitchFamily="18" charset="0"/>
                <a:cs typeface="Times New Roman" pitchFamily="18" charset="0"/>
              </a:rPr>
              <a:t>)…we, the teachers have to make  digital contents for this purpose. c)…. most of the teachers have given training on making digital contents, all of them can not develop contents due to various types of barriers. d)…..considering all sides and facilities  to fulfill this increasing  demand of getting ready </a:t>
            </a:r>
            <a:r>
              <a:rPr lang="en-US" sz="2400" b="1" dirty="0">
                <a:latin typeface="Times New Roman" pitchFamily="18" charset="0"/>
                <a:cs typeface="Times New Roman" pitchFamily="18" charset="0"/>
              </a:rPr>
              <a:t>made </a:t>
            </a:r>
            <a:r>
              <a:rPr lang="en-US" sz="2400" b="1" dirty="0" smtClean="0">
                <a:latin typeface="Times New Roman" pitchFamily="18" charset="0"/>
                <a:cs typeface="Times New Roman" pitchFamily="18" charset="0"/>
              </a:rPr>
              <a:t>contents, a </a:t>
            </a:r>
            <a:r>
              <a:rPr lang="en-US" sz="2400" b="1" dirty="0">
                <a:latin typeface="Times New Roman" pitchFamily="18" charset="0"/>
                <a:cs typeface="Times New Roman" pitchFamily="18" charset="0"/>
              </a:rPr>
              <a:t>group of model </a:t>
            </a:r>
            <a:r>
              <a:rPr lang="en-US" sz="2400" b="1" dirty="0" smtClean="0">
                <a:latin typeface="Times New Roman" pitchFamily="18" charset="0"/>
                <a:cs typeface="Times New Roman" pitchFamily="18" charset="0"/>
              </a:rPr>
              <a:t>content developers </a:t>
            </a:r>
            <a:r>
              <a:rPr lang="en-US" sz="2400" b="1" dirty="0">
                <a:latin typeface="Times New Roman" pitchFamily="18" charset="0"/>
                <a:cs typeface="Times New Roman" pitchFamily="18" charset="0"/>
              </a:rPr>
              <a:t>has been selected </a:t>
            </a:r>
            <a:r>
              <a:rPr lang="en-US" sz="2400" b="1" dirty="0" smtClean="0">
                <a:latin typeface="Times New Roman" pitchFamily="18" charset="0"/>
                <a:cs typeface="Times New Roman" pitchFamily="18" charset="0"/>
              </a:rPr>
              <a:t>by A2i . e)….. A2i </a:t>
            </a:r>
            <a:r>
              <a:rPr lang="en-US" sz="2400" b="1" dirty="0">
                <a:latin typeface="Times New Roman" pitchFamily="18" charset="0"/>
                <a:cs typeface="Times New Roman" pitchFamily="18" charset="0"/>
              </a:rPr>
              <a:t>is doing </a:t>
            </a:r>
            <a:r>
              <a:rPr lang="en-US" sz="2400" b="1" dirty="0" smtClean="0">
                <a:latin typeface="Times New Roman" pitchFamily="18" charset="0"/>
                <a:cs typeface="Times New Roman" pitchFamily="18" charset="0"/>
              </a:rPr>
              <a:t>this job </a:t>
            </a:r>
            <a:r>
              <a:rPr lang="en-US" sz="2400" b="1" dirty="0">
                <a:latin typeface="Times New Roman" pitchFamily="18" charset="0"/>
                <a:cs typeface="Times New Roman" pitchFamily="18" charset="0"/>
              </a:rPr>
              <a:t>very successfully</a:t>
            </a:r>
            <a:r>
              <a:rPr lang="en-US" sz="2400" b="1" dirty="0" smtClean="0">
                <a:latin typeface="Times New Roman" pitchFamily="18" charset="0"/>
                <a:cs typeface="Times New Roman" pitchFamily="18" charset="0"/>
              </a:rPr>
              <a:t>.</a:t>
            </a:r>
            <a:endParaRPr lang="en-US" sz="2400" b="1" dirty="0">
              <a:latin typeface="Times New Roman" pitchFamily="18" charset="0"/>
              <a:cs typeface="Times New Roman" pitchFamily="18" charset="0"/>
            </a:endParaRPr>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158" y="685800"/>
            <a:ext cx="609600" cy="609600"/>
          </a:xfrm>
          <a:prstGeom prst="rect">
            <a:avLst/>
          </a:prstGeom>
        </p:spPr>
      </p:pic>
      <p:sp>
        <p:nvSpPr>
          <p:cNvPr id="4" name="TextBox 3"/>
          <p:cNvSpPr txBox="1"/>
          <p:nvPr/>
        </p:nvSpPr>
        <p:spPr>
          <a:xfrm>
            <a:off x="427232" y="316468"/>
            <a:ext cx="750526" cy="369332"/>
          </a:xfrm>
          <a:prstGeom prst="rect">
            <a:avLst/>
          </a:prstGeom>
          <a:noFill/>
        </p:spPr>
        <p:txBody>
          <a:bodyPr wrap="none" rtlCol="0">
            <a:spAutoFit/>
          </a:bodyPr>
          <a:lstStyle/>
          <a:p>
            <a:r>
              <a:rPr lang="en-US" b="1" dirty="0" smtClean="0"/>
              <a:t>Audio</a:t>
            </a:r>
            <a:endParaRPr lang="en-US" b="1" dirty="0"/>
          </a:p>
        </p:txBody>
      </p:sp>
    </p:spTree>
    <p:extLst>
      <p:ext uri="{BB962C8B-B14F-4D97-AF65-F5344CB8AC3E}">
        <p14:creationId xmlns:p14="http://schemas.microsoft.com/office/powerpoint/2010/main" val="253550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51258" fill="hold"/>
                                        <p:tgtEl>
                                          <p:spTgt spid="8"/>
                                        </p:tgtEl>
                                      </p:cBhvr>
                                    </p:cmd>
                                  </p:childTnLst>
                                </p:cTn>
                              </p:par>
                            </p:childTnLst>
                          </p:cTn>
                        </p:par>
                      </p:childTnLst>
                    </p:cTn>
                  </p:par>
                </p:childTnLst>
              </p:cTn>
              <p:nextCondLst>
                <p:cond evt="onClick" delay="0">
                  <p:tgtEl>
                    <p:spTgt spid="8"/>
                  </p:tgtEl>
                </p:cond>
              </p:nextCondLst>
            </p:seq>
            <p:audio>
              <p:cMediaNode vol="80000">
                <p:cTn id="22" fill="hold" display="0">
                  <p:stCondLst>
                    <p:cond delay="indefinite"/>
                  </p:stCondLst>
                  <p:endCondLst>
                    <p:cond evt="onStopAudio" delay="0">
                      <p:tgtEl>
                        <p:sldTgt/>
                      </p:tgtEl>
                    </p:cond>
                  </p:endCondLst>
                </p:cTn>
                <p:tgtEl>
                  <p:spTgt spid="8"/>
                </p:tgtEl>
              </p:cMediaNode>
            </p:audio>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8275" y="685800"/>
            <a:ext cx="4047455"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HOME WORK</a:t>
            </a:r>
            <a:endPar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3" name="TextBox 2"/>
          <p:cNvSpPr txBox="1"/>
          <p:nvPr/>
        </p:nvSpPr>
        <p:spPr>
          <a:xfrm>
            <a:off x="1676400" y="4019729"/>
            <a:ext cx="6160854" cy="1200329"/>
          </a:xfrm>
          <a:prstGeom prst="rect">
            <a:avLst/>
          </a:prstGeom>
          <a:noFill/>
        </p:spPr>
        <p:txBody>
          <a:bodyPr wrap="none" rtlCol="0">
            <a:spAutoFit/>
          </a:bodyPr>
          <a:lstStyle/>
          <a:p>
            <a:r>
              <a:rPr lang="en-US" sz="3600" dirty="0" smtClean="0">
                <a:latin typeface="Times New Roman" pitchFamily="18" charset="0"/>
                <a:cs typeface="Times New Roman" pitchFamily="18" charset="0"/>
              </a:rPr>
              <a:t>Write a paragraph on  </a:t>
            </a:r>
          </a:p>
          <a:p>
            <a:r>
              <a:rPr lang="en-US" sz="3600" dirty="0" smtClean="0">
                <a:latin typeface="Times New Roman" pitchFamily="18" charset="0"/>
                <a:cs typeface="Times New Roman" pitchFamily="18" charset="0"/>
              </a:rPr>
              <a:t>“How to open a Bank </a:t>
            </a:r>
            <a:r>
              <a:rPr lang="en-US" sz="3600" dirty="0">
                <a:latin typeface="Times New Roman" pitchFamily="18" charset="0"/>
                <a:cs typeface="Times New Roman" pitchFamily="18" charset="0"/>
              </a:rPr>
              <a:t>A</a:t>
            </a:r>
            <a:r>
              <a:rPr lang="en-US" sz="3600" dirty="0" smtClean="0">
                <a:latin typeface="Times New Roman" pitchFamily="18" charset="0"/>
                <a:cs typeface="Times New Roman" pitchFamily="18" charset="0"/>
              </a:rPr>
              <a:t>ccount.”</a:t>
            </a:r>
            <a:endParaRPr lang="en-US" sz="3600" dirty="0">
              <a:latin typeface="Times New Roman" pitchFamily="18" charset="0"/>
              <a:cs typeface="Times New Roman" pitchFamily="18" charset="0"/>
            </a:endParaRPr>
          </a:p>
        </p:txBody>
      </p:sp>
    </p:spTree>
    <p:extLst>
      <p:ext uri="{BB962C8B-B14F-4D97-AF65-F5344CB8AC3E}">
        <p14:creationId xmlns:p14="http://schemas.microsoft.com/office/powerpoint/2010/main" val="3307679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294" y="685800"/>
            <a:ext cx="7902525" cy="5295506"/>
          </a:xfrm>
          <a:prstGeom prst="rect">
            <a:avLst/>
          </a:prstGeom>
        </p:spPr>
      </p:pic>
      <p:sp>
        <p:nvSpPr>
          <p:cNvPr id="4" name="Rectangle 3"/>
          <p:cNvSpPr/>
          <p:nvPr/>
        </p:nvSpPr>
        <p:spPr>
          <a:xfrm>
            <a:off x="1653465" y="2871888"/>
            <a:ext cx="5801909" cy="923330"/>
          </a:xfrm>
          <a:prstGeom prst="rect">
            <a:avLst/>
          </a:prstGeom>
          <a:noFill/>
        </p:spPr>
        <p:txBody>
          <a:bodyPr wrap="none" lIns="91440" tIns="45720" rIns="91440" bIns="45720">
            <a:spAutoFit/>
          </a:bodyPr>
          <a:lstStyle/>
          <a:p>
            <a:pPr algn="ctr"/>
            <a:r>
              <a:rPr lang="en-US"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Thank You So Much</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1262165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71600" y="4495800"/>
            <a:ext cx="7086600" cy="2246769"/>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ISMAT ARA MAMATAZ</a:t>
            </a:r>
          </a:p>
          <a:p>
            <a:pPr algn="ct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ASSISTANT TEACHER(ENGLISH)</a:t>
            </a:r>
          </a:p>
          <a:p>
            <a:pPr algn="ctr"/>
            <a:r>
              <a:rPr lang="en-US" sz="28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DHANMONDI GOVT.BOYS’HIGH SCHOOL</a:t>
            </a:r>
          </a:p>
          <a:p>
            <a:pPr algn="ct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DHAKA</a:t>
            </a:r>
            <a:endParaRPr 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sp>
        <p:nvSpPr>
          <p:cNvPr id="4" name="Rectangle 3"/>
          <p:cNvSpPr/>
          <p:nvPr/>
        </p:nvSpPr>
        <p:spPr>
          <a:xfrm>
            <a:off x="5511157" y="990600"/>
            <a:ext cx="1128835"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ME</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7170" name="Picture 2" descr="J:\images\photo136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36576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814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294" r="1404" b="3076"/>
          <a:stretch/>
        </p:blipFill>
        <p:spPr bwMode="auto">
          <a:xfrm>
            <a:off x="-228600" y="27432"/>
            <a:ext cx="9372600" cy="6830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524000" y="990600"/>
            <a:ext cx="5505033" cy="341632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rPr>
              <a:t>Welcome</a:t>
            </a:r>
          </a:p>
          <a:p>
            <a:pPr algn="ctr"/>
            <a:r>
              <a:rPr lang="en-US" sz="5400" b="1" cap="all" dirty="0" smtClean="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rPr>
              <a:t>To </a:t>
            </a:r>
          </a:p>
          <a:p>
            <a:pPr algn="ctr"/>
            <a:r>
              <a:rPr lang="en-US" sz="5400" b="1" cap="all" dirty="0" smtClean="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rPr>
              <a:t>My</a:t>
            </a:r>
          </a:p>
          <a:p>
            <a:pPr algn="ctr"/>
            <a:r>
              <a:rPr lang="en-US" sz="5400" b="1" cap="all" dirty="0" smtClean="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rPr>
              <a:t> grammar class</a:t>
            </a:r>
            <a:endParaRPr lang="en-US" sz="5400" b="1" cap="all" spc="0" dirty="0">
              <a:ln w="9000" cmpd="sng">
                <a:solidFill>
                  <a:schemeClr val="accent4">
                    <a:shade val="50000"/>
                    <a:satMod val="120000"/>
                  </a:schemeClr>
                </a:solidFill>
                <a:prstDash val="solid"/>
              </a:ln>
              <a:solidFill>
                <a:schemeClr val="accent6">
                  <a:lumMod val="75000"/>
                </a:schemeClr>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140439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7894" y="1371600"/>
            <a:ext cx="3149677" cy="1981200"/>
          </a:xfrm>
          <a:prstGeom prst="rect">
            <a:avLst/>
          </a:prstGeom>
          <a:ln w="57150">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95" y="1371600"/>
            <a:ext cx="2974705" cy="1981200"/>
          </a:xfrm>
          <a:prstGeom prst="rect">
            <a:avLst/>
          </a:prstGeom>
          <a:ln w="57150">
            <a:noFill/>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7572" y="1371600"/>
            <a:ext cx="2974705" cy="1981200"/>
          </a:xfrm>
          <a:prstGeom prst="rect">
            <a:avLst/>
          </a:prstGeom>
          <a:ln w="57150">
            <a:solidFill>
              <a:srgbClr val="0070C0"/>
            </a:solidFill>
          </a:ln>
        </p:spPr>
      </p:pic>
      <p:sp>
        <p:nvSpPr>
          <p:cNvPr id="7" name="TextBox 6"/>
          <p:cNvSpPr txBox="1"/>
          <p:nvPr/>
        </p:nvSpPr>
        <p:spPr>
          <a:xfrm>
            <a:off x="304800" y="304800"/>
            <a:ext cx="4863832" cy="523220"/>
          </a:xfrm>
          <a:prstGeom prst="rect">
            <a:avLst/>
          </a:prstGeom>
          <a:noFill/>
        </p:spPr>
        <p:txBody>
          <a:bodyPr wrap="none" rtlCol="0">
            <a:spAutoFit/>
          </a:bodyPr>
          <a:lstStyle/>
          <a:p>
            <a:r>
              <a:rPr lang="en-US" sz="2800" dirty="0" smtClean="0">
                <a:latin typeface="Times New Roman" pitchFamily="18" charset="0"/>
                <a:cs typeface="Times New Roman" pitchFamily="18" charset="0"/>
              </a:rPr>
              <a:t>What do you see in the pictures?</a:t>
            </a:r>
            <a:endParaRPr lang="en-US" sz="2800" dirty="0">
              <a:latin typeface="Times New Roman" pitchFamily="18" charset="0"/>
              <a:cs typeface="Times New Roman" pitchFamily="18" charset="0"/>
            </a:endParaRPr>
          </a:p>
        </p:txBody>
      </p:sp>
      <p:sp>
        <p:nvSpPr>
          <p:cNvPr id="9" name="Rectangle 8"/>
          <p:cNvSpPr/>
          <p:nvPr/>
        </p:nvSpPr>
        <p:spPr>
          <a:xfrm>
            <a:off x="36095" y="1371600"/>
            <a:ext cx="2971800" cy="1981200"/>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6095" y="4846239"/>
            <a:ext cx="3007555" cy="400110"/>
          </a:xfrm>
          <a:prstGeom prst="rect">
            <a:avLst/>
          </a:prstGeom>
          <a:noFill/>
        </p:spPr>
        <p:txBody>
          <a:bodyPr wrap="none" rtlCol="0">
            <a:spAutoFit/>
          </a:bodyPr>
          <a:lstStyle/>
          <a:p>
            <a:r>
              <a:rPr lang="en-US" sz="2000" dirty="0" smtClean="0">
                <a:latin typeface="Times New Roman" pitchFamily="18" charset="0"/>
                <a:cs typeface="Times New Roman" pitchFamily="18" charset="0"/>
              </a:rPr>
              <a:t>If you want to  cross a river</a:t>
            </a:r>
            <a:endParaRPr lang="en-US" sz="2000" dirty="0">
              <a:latin typeface="Times New Roman" pitchFamily="18" charset="0"/>
              <a:cs typeface="Times New Roman" pitchFamily="18" charset="0"/>
            </a:endParaRPr>
          </a:p>
        </p:txBody>
      </p:sp>
      <p:sp>
        <p:nvSpPr>
          <p:cNvPr id="11" name="TextBox 10"/>
          <p:cNvSpPr txBox="1"/>
          <p:nvPr/>
        </p:nvSpPr>
        <p:spPr>
          <a:xfrm>
            <a:off x="6346788" y="4832212"/>
            <a:ext cx="2803074" cy="400110"/>
          </a:xfrm>
          <a:prstGeom prst="rect">
            <a:avLst/>
          </a:prstGeom>
          <a:noFill/>
        </p:spPr>
        <p:txBody>
          <a:bodyPr wrap="square" rtlCol="0">
            <a:spAutoFit/>
          </a:bodyPr>
          <a:lstStyle/>
          <a:p>
            <a:r>
              <a:rPr lang="en-US" sz="2000" dirty="0" smtClean="0">
                <a:latin typeface="Times New Roman" pitchFamily="18" charset="0"/>
                <a:cs typeface="Times New Roman" pitchFamily="18" charset="0"/>
              </a:rPr>
              <a:t>you need to use a bridge.</a:t>
            </a:r>
            <a:endParaRPr lang="en-US" sz="2000" dirty="0">
              <a:latin typeface="Times New Roman" pitchFamily="18" charset="0"/>
              <a:cs typeface="Times New Roman" pitchFamily="18" charset="0"/>
            </a:endParaRPr>
          </a:p>
        </p:txBody>
      </p:sp>
      <p:sp>
        <p:nvSpPr>
          <p:cNvPr id="12" name="TextBox 11"/>
          <p:cNvSpPr txBox="1"/>
          <p:nvPr/>
        </p:nvSpPr>
        <p:spPr>
          <a:xfrm>
            <a:off x="2743568" y="4677489"/>
            <a:ext cx="300082" cy="646331"/>
          </a:xfrm>
          <a:prstGeom prst="rect">
            <a:avLst/>
          </a:prstGeom>
          <a:noFill/>
        </p:spPr>
        <p:txBody>
          <a:bodyPr wrap="none" rtlCol="0">
            <a:spAutoFit/>
          </a:bodyPr>
          <a:lstStyle/>
          <a:p>
            <a:r>
              <a:rPr lang="en-US" sz="3600" dirty="0" smtClean="0"/>
              <a:t>,</a:t>
            </a:r>
            <a:endParaRPr lang="en-US" sz="3600" dirty="0"/>
          </a:p>
        </p:txBody>
      </p:sp>
      <p:sp>
        <p:nvSpPr>
          <p:cNvPr id="13" name="Oval 12"/>
          <p:cNvSpPr/>
          <p:nvPr/>
        </p:nvSpPr>
        <p:spPr>
          <a:xfrm>
            <a:off x="0" y="4832212"/>
            <a:ext cx="304800" cy="3684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3051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par>
                          <p:cTn id="12" fill="hold">
                            <p:stCondLst>
                              <p:cond delay="4000"/>
                            </p:stCondLst>
                            <p:childTnLst>
                              <p:par>
                                <p:cTn id="13" presetID="6"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ircle(in)">
                                      <p:cBhvr>
                                        <p:cTn id="15" dur="2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p:cTn id="27"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1"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35" presetClass="path" presetSubtype="0" accel="50000" decel="50000" fill="hold" grpId="0" nodeType="clickEffect">
                                  <p:stCondLst>
                                    <p:cond delay="0"/>
                                  </p:stCondLst>
                                  <p:childTnLst>
                                    <p:animMotion origin="layout" path="M -0.1467 0.00185 L -0.38003 0.00185 " pathEditMode="relative" rAng="0" ptsTypes="AA">
                                      <p:cBhvr>
                                        <p:cTn id="40" dur="2000" fill="hold"/>
                                        <p:tgtEl>
                                          <p:spTgt spid="11"/>
                                        </p:tgtEl>
                                        <p:attrNameLst>
                                          <p:attrName>ppt_x</p:attrName>
                                          <p:attrName>ppt_y</p:attrName>
                                        </p:attrNameLst>
                                      </p:cBhvr>
                                      <p:rCtr x="-11667" y="0"/>
                                    </p:animMotion>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circle(in)">
                                      <p:cBhvr>
                                        <p:cTn id="5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allAtOnce"/>
      <p:bldP spid="11" grpId="0"/>
      <p:bldP spid="11" grpId="1"/>
      <p:bldP spid="12" grpId="0"/>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914400"/>
            <a:ext cx="5867400" cy="4303759"/>
          </a:xfrm>
          <a:prstGeom prst="rect">
            <a:avLst/>
          </a:prstGeom>
        </p:spPr>
      </p:pic>
      <p:sp>
        <p:nvSpPr>
          <p:cNvPr id="3" name="Rectangle 2"/>
          <p:cNvSpPr/>
          <p:nvPr/>
        </p:nvSpPr>
        <p:spPr>
          <a:xfrm>
            <a:off x="132004" y="37962"/>
            <a:ext cx="9056710" cy="923330"/>
          </a:xfrm>
          <a:prstGeom prst="rect">
            <a:avLst/>
          </a:prstGeom>
          <a:noFill/>
        </p:spPr>
        <p:txBody>
          <a:bodyPr wrap="none" lIns="91440" tIns="45720" rIns="91440" bIns="45720">
            <a:spAutoFit/>
          </a:bodyPr>
          <a:lstStyle/>
          <a:p>
            <a:pPr algn="ctr"/>
            <a:r>
              <a:rPr lang="en-US"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TODAY’S                              TOPIC</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4" name="Rectangle 3"/>
          <p:cNvSpPr/>
          <p:nvPr/>
        </p:nvSpPr>
        <p:spPr>
          <a:xfrm>
            <a:off x="996019" y="5110926"/>
            <a:ext cx="7252049" cy="1754326"/>
          </a:xfrm>
          <a:prstGeom prst="rect">
            <a:avLst/>
          </a:prstGeom>
          <a:noFill/>
        </p:spPr>
        <p:txBody>
          <a:bodyPr wrap="none" lIns="91440" tIns="45720" rIns="91440" bIns="45720">
            <a:spAutoFit/>
          </a:bodyPr>
          <a:lstStyle/>
          <a:p>
            <a:pPr algn="ctr"/>
            <a:r>
              <a:rPr lang="en-US"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SENTENCE CONNECTORS</a:t>
            </a:r>
          </a:p>
          <a:p>
            <a:pPr algn="ctr"/>
            <a:r>
              <a:rPr lang="en-US"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(LINKERS)</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2368089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80">
                                          <p:stCondLst>
                                            <p:cond delay="0"/>
                                          </p:stCondLst>
                                        </p:cTn>
                                        <p:tgtEl>
                                          <p:spTgt spid="4"/>
                                        </p:tgtEl>
                                      </p:cBhvr>
                                    </p:animEffect>
                                    <p:anim calcmode="lin" valueType="num">
                                      <p:cBhvr>
                                        <p:cTn id="1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9" dur="26">
                                          <p:stCondLst>
                                            <p:cond delay="650"/>
                                          </p:stCondLst>
                                        </p:cTn>
                                        <p:tgtEl>
                                          <p:spTgt spid="4"/>
                                        </p:tgtEl>
                                      </p:cBhvr>
                                      <p:to x="100000" y="60000"/>
                                    </p:animScale>
                                    <p:animScale>
                                      <p:cBhvr>
                                        <p:cTn id="20" dur="166" decel="50000">
                                          <p:stCondLst>
                                            <p:cond delay="676"/>
                                          </p:stCondLst>
                                        </p:cTn>
                                        <p:tgtEl>
                                          <p:spTgt spid="4"/>
                                        </p:tgtEl>
                                      </p:cBhvr>
                                      <p:to x="100000" y="100000"/>
                                    </p:animScale>
                                    <p:animScale>
                                      <p:cBhvr>
                                        <p:cTn id="21" dur="26">
                                          <p:stCondLst>
                                            <p:cond delay="1312"/>
                                          </p:stCondLst>
                                        </p:cTn>
                                        <p:tgtEl>
                                          <p:spTgt spid="4"/>
                                        </p:tgtEl>
                                      </p:cBhvr>
                                      <p:to x="100000" y="80000"/>
                                    </p:animScale>
                                    <p:animScale>
                                      <p:cBhvr>
                                        <p:cTn id="22" dur="166" decel="50000">
                                          <p:stCondLst>
                                            <p:cond delay="1338"/>
                                          </p:stCondLst>
                                        </p:cTn>
                                        <p:tgtEl>
                                          <p:spTgt spid="4"/>
                                        </p:tgtEl>
                                      </p:cBhvr>
                                      <p:to x="100000" y="100000"/>
                                    </p:animScale>
                                    <p:animScale>
                                      <p:cBhvr>
                                        <p:cTn id="23" dur="26">
                                          <p:stCondLst>
                                            <p:cond delay="1642"/>
                                          </p:stCondLst>
                                        </p:cTn>
                                        <p:tgtEl>
                                          <p:spTgt spid="4"/>
                                        </p:tgtEl>
                                      </p:cBhvr>
                                      <p:to x="100000" y="90000"/>
                                    </p:animScale>
                                    <p:animScale>
                                      <p:cBhvr>
                                        <p:cTn id="24" dur="166" decel="50000">
                                          <p:stCondLst>
                                            <p:cond delay="1668"/>
                                          </p:stCondLst>
                                        </p:cTn>
                                        <p:tgtEl>
                                          <p:spTgt spid="4"/>
                                        </p:tgtEl>
                                      </p:cBhvr>
                                      <p:to x="100000" y="100000"/>
                                    </p:animScale>
                                    <p:animScale>
                                      <p:cBhvr>
                                        <p:cTn id="25" dur="26">
                                          <p:stCondLst>
                                            <p:cond delay="1808"/>
                                          </p:stCondLst>
                                        </p:cTn>
                                        <p:tgtEl>
                                          <p:spTgt spid="4"/>
                                        </p:tgtEl>
                                      </p:cBhvr>
                                      <p:to x="100000" y="95000"/>
                                    </p:animScale>
                                    <p:animScale>
                                      <p:cBhvr>
                                        <p:cTn id="2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44104" y="228600"/>
            <a:ext cx="6655797" cy="923330"/>
          </a:xfrm>
          <a:prstGeom prst="rect">
            <a:avLst/>
          </a:prstGeom>
          <a:noFill/>
        </p:spPr>
        <p:txBody>
          <a:bodyPr wrap="none" lIns="91440" tIns="45720" rIns="91440" bIns="45720">
            <a:spAutoFit/>
          </a:bodyPr>
          <a:lstStyle/>
          <a:p>
            <a:pPr algn="ctr"/>
            <a:r>
              <a:rPr lang="en-US" sz="5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Learning outcomes</a:t>
            </a:r>
            <a:endPar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3" name="TextBox 2"/>
          <p:cNvSpPr txBox="1"/>
          <p:nvPr/>
        </p:nvSpPr>
        <p:spPr>
          <a:xfrm>
            <a:off x="20053" y="1828800"/>
            <a:ext cx="9123947" cy="3323987"/>
          </a:xfrm>
          <a:prstGeom prst="rect">
            <a:avLst/>
          </a:prstGeom>
          <a:noFill/>
        </p:spPr>
        <p:txBody>
          <a:bodyPr wrap="square" rtlCol="0">
            <a:spAutoFit/>
          </a:bodyPr>
          <a:lstStyle/>
          <a:p>
            <a:r>
              <a:rPr lang="en-US" sz="3200" dirty="0" smtClean="0">
                <a:latin typeface="Times New Roman" pitchFamily="18" charset="0"/>
                <a:cs typeface="Times New Roman" pitchFamily="18" charset="0"/>
              </a:rPr>
              <a:t>By the end of the lesson the learners will be able to</a:t>
            </a:r>
          </a:p>
          <a:p>
            <a:endParaRPr lang="en-US" sz="3200" dirty="0" smtClean="0">
              <a:latin typeface="Times New Roman" pitchFamily="18" charset="0"/>
              <a:cs typeface="Times New Roman" pitchFamily="18" charset="0"/>
            </a:endParaRPr>
          </a:p>
          <a:p>
            <a:r>
              <a:rPr lang="en-US" sz="3200" dirty="0" smtClean="0">
                <a:latin typeface="Times New Roman" pitchFamily="18" charset="0"/>
                <a:cs typeface="Times New Roman" pitchFamily="18" charset="0"/>
              </a:rPr>
              <a:t>*make sentences using sentence connectors ( linkers)</a:t>
            </a:r>
          </a:p>
          <a:p>
            <a:r>
              <a:rPr lang="en-US" sz="3200" dirty="0" smtClean="0">
                <a:latin typeface="Times New Roman" pitchFamily="18" charset="0"/>
                <a:cs typeface="Times New Roman" pitchFamily="18" charset="0"/>
              </a:rPr>
              <a:t>*use sentence connectors in a passage listening to a text.</a:t>
            </a:r>
          </a:p>
          <a:p>
            <a:r>
              <a:rPr lang="en-US" sz="3200" dirty="0" smtClean="0">
                <a:latin typeface="Times New Roman" pitchFamily="18" charset="0"/>
                <a:cs typeface="Times New Roman" pitchFamily="18" charset="0"/>
              </a:rPr>
              <a:t>* develop a paragraph using sentence connectors.</a:t>
            </a:r>
          </a:p>
          <a:p>
            <a:pPr marL="285750" indent="-285750">
              <a:buFont typeface="Arial" charset="0"/>
              <a:buChar char="•"/>
            </a:pPr>
            <a:endParaRPr lang="en-US" dirty="0"/>
          </a:p>
        </p:txBody>
      </p:sp>
    </p:spTree>
    <p:extLst>
      <p:ext uri="{BB962C8B-B14F-4D97-AF65-F5344CB8AC3E}">
        <p14:creationId xmlns:p14="http://schemas.microsoft.com/office/powerpoint/2010/main" val="402955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57200"/>
            <a:ext cx="3923222" cy="43434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210" y="425116"/>
            <a:ext cx="3733800" cy="43434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5" name="Rectangle 4"/>
          <p:cNvSpPr/>
          <p:nvPr/>
        </p:nvSpPr>
        <p:spPr>
          <a:xfrm>
            <a:off x="152400" y="5297269"/>
            <a:ext cx="9144000" cy="646331"/>
          </a:xfrm>
          <a:prstGeom prst="rect">
            <a:avLst/>
          </a:prstGeom>
          <a:noFill/>
        </p:spPr>
        <p:txBody>
          <a:bodyPr wrap="square" lIns="91440" tIns="45720" rIns="91440" bIns="45720">
            <a:spAutoFit/>
          </a:bodyPr>
          <a:lstStyle/>
          <a:p>
            <a:pPr algn="ctr"/>
            <a:r>
              <a:rPr lang="en-US" sz="3600" b="1" u="sng" cap="none" spc="0" dirty="0" smtClean="0">
                <a:ln w="17780" cmpd="sng">
                  <a:solidFill>
                    <a:srgbClr val="FFFFFF"/>
                  </a:solidFill>
                  <a:prstDash val="solid"/>
                  <a:miter lim="800000"/>
                </a:ln>
                <a:solidFill>
                  <a:srgbClr val="C00000"/>
                </a:solidFill>
                <a:effectLst>
                  <a:outerShdw blurRad="50800" algn="tl" rotWithShape="0">
                    <a:srgbClr val="000000"/>
                  </a:outerShdw>
                </a:effectLst>
                <a:latin typeface="Times New Roman" pitchFamily="18" charset="0"/>
                <a:ea typeface="MS Mincho" pitchFamily="49" charset="-128"/>
                <a:cs typeface="Times New Roman" pitchFamily="18" charset="0"/>
              </a:rPr>
              <a:t>When</a:t>
            </a:r>
            <a:r>
              <a:rPr lang="en-US" sz="3600" b="1" cap="none" spc="0" dirty="0" smtClean="0">
                <a:ln w="17780" cmpd="sng">
                  <a:solidFill>
                    <a:srgbClr val="FFFFFF"/>
                  </a:solidFill>
                  <a:prstDash val="solid"/>
                  <a:miter lim="800000"/>
                </a:ln>
                <a:solidFill>
                  <a:srgbClr val="002060"/>
                </a:solidFill>
                <a:effectLst>
                  <a:outerShdw blurRad="50800" algn="tl" rotWithShape="0">
                    <a:srgbClr val="000000"/>
                  </a:outerShdw>
                </a:effectLst>
                <a:latin typeface="Times New Roman" pitchFamily="18" charset="0"/>
                <a:ea typeface="MS Mincho" pitchFamily="49" charset="-128"/>
                <a:cs typeface="Times New Roman" pitchFamily="18" charset="0"/>
              </a:rPr>
              <a:t> it is spring , </a:t>
            </a:r>
            <a:r>
              <a:rPr lang="en-US" sz="3600" b="1" cap="none" spc="0" dirty="0" err="1" smtClean="0">
                <a:ln w="17780" cmpd="sng">
                  <a:solidFill>
                    <a:srgbClr val="FFFFFF"/>
                  </a:solidFill>
                  <a:prstDash val="solid"/>
                  <a:miter lim="800000"/>
                </a:ln>
                <a:solidFill>
                  <a:srgbClr val="002060"/>
                </a:solidFill>
                <a:effectLst>
                  <a:outerShdw blurRad="50800" algn="tl" rotWithShape="0">
                    <a:srgbClr val="000000"/>
                  </a:outerShdw>
                </a:effectLst>
                <a:latin typeface="Times New Roman" pitchFamily="18" charset="0"/>
                <a:ea typeface="MS Mincho" pitchFamily="49" charset="-128"/>
                <a:cs typeface="Times New Roman" pitchFamily="18" charset="0"/>
              </a:rPr>
              <a:t>colourful</a:t>
            </a:r>
            <a:r>
              <a:rPr lang="en-US" sz="3600" b="1" cap="none" spc="0" dirty="0" smtClean="0">
                <a:ln w="17780" cmpd="sng">
                  <a:solidFill>
                    <a:srgbClr val="FFFFFF"/>
                  </a:solidFill>
                  <a:prstDash val="solid"/>
                  <a:miter lim="800000"/>
                </a:ln>
                <a:solidFill>
                  <a:srgbClr val="002060"/>
                </a:solidFill>
                <a:effectLst>
                  <a:outerShdw blurRad="50800" algn="tl" rotWithShape="0">
                    <a:srgbClr val="000000"/>
                  </a:outerShdw>
                </a:effectLst>
                <a:latin typeface="Times New Roman" pitchFamily="18" charset="0"/>
                <a:ea typeface="MS Mincho" pitchFamily="49" charset="-128"/>
                <a:cs typeface="Times New Roman" pitchFamily="18" charset="0"/>
              </a:rPr>
              <a:t> flowers bloom.</a:t>
            </a:r>
            <a:endParaRPr lang="en-US" sz="3600" b="1" cap="none" spc="0" dirty="0">
              <a:ln w="17780" cmpd="sng">
                <a:solidFill>
                  <a:srgbClr val="FFFFFF"/>
                </a:solidFill>
                <a:prstDash val="solid"/>
                <a:miter lim="800000"/>
              </a:ln>
              <a:solidFill>
                <a:srgbClr val="002060"/>
              </a:solidFill>
              <a:effectLst>
                <a:outerShdw blurRad="50800" algn="tl" rotWithShape="0">
                  <a:srgbClr val="000000"/>
                </a:outerShdw>
              </a:effectLst>
              <a:latin typeface="Times New Roman" pitchFamily="18" charset="0"/>
              <a:ea typeface="MS Mincho" pitchFamily="49" charset="-128"/>
              <a:cs typeface="Times New Roman" pitchFamily="18" charset="0"/>
            </a:endParaRPr>
          </a:p>
        </p:txBody>
      </p:sp>
    </p:spTree>
    <p:extLst>
      <p:ext uri="{BB962C8B-B14F-4D97-AF65-F5344CB8AC3E}">
        <p14:creationId xmlns:p14="http://schemas.microsoft.com/office/powerpoint/2010/main" val="3127956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edge">
                                      <p:cBhvr>
                                        <p:cTn id="7" dur="2000"/>
                                        <p:tgtEl>
                                          <p:spTgt spid="3"/>
                                        </p:tgtEl>
                                      </p:cBhvr>
                                    </p:animEffect>
                                  </p:childTnLst>
                                </p:cTn>
                              </p:par>
                              <p:par>
                                <p:cTn id="8" presetID="2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edge">
                                      <p:cBhvr>
                                        <p:cTn id="10" dur="2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55185" r="71637" b="18499"/>
          <a:stretch/>
        </p:blipFill>
        <p:spPr>
          <a:xfrm>
            <a:off x="102150" y="2097505"/>
            <a:ext cx="4303295" cy="4724400"/>
          </a:xfrm>
          <a:prstGeom prst="rect">
            <a:avLst/>
          </a:prstGeom>
        </p:spPr>
      </p:pic>
      <p:pic>
        <p:nvPicPr>
          <p:cNvPr id="3074" name="Picture 2" descr="http://funnypicturesimages.com/images/image/children-cartoon.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9345"/>
          <a:stretch/>
        </p:blipFill>
        <p:spPr bwMode="auto">
          <a:xfrm>
            <a:off x="6152147" y="2454442"/>
            <a:ext cx="2986059" cy="4138863"/>
          </a:xfrm>
          <a:prstGeom prst="rect">
            <a:avLst/>
          </a:prstGeom>
          <a:noFill/>
          <a:extLst>
            <a:ext uri="{909E8E84-426E-40DD-AFC4-6F175D3DCCD1}">
              <a14:hiddenFill xmlns:a14="http://schemas.microsoft.com/office/drawing/2010/main">
                <a:solidFill>
                  <a:srgbClr val="FFFFFF"/>
                </a:solidFill>
              </a14:hiddenFill>
            </a:ext>
          </a:extLst>
        </p:spPr>
      </p:pic>
      <p:sp>
        <p:nvSpPr>
          <p:cNvPr id="4" name="Oval Callout 3"/>
          <p:cNvSpPr/>
          <p:nvPr/>
        </p:nvSpPr>
        <p:spPr>
          <a:xfrm rot="3097641">
            <a:off x="3294807" y="350920"/>
            <a:ext cx="1376285" cy="2850468"/>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rgbClr val="FF0000"/>
                </a:solidFill>
                <a:latin typeface="Times New Roman" pitchFamily="18" charset="0"/>
                <a:cs typeface="Times New Roman" pitchFamily="18" charset="0"/>
              </a:rPr>
              <a:t>. In addition to </a:t>
            </a:r>
            <a:r>
              <a:rPr lang="en-US" sz="2000" b="1" dirty="0">
                <a:latin typeface="Times New Roman" pitchFamily="18" charset="0"/>
                <a:cs typeface="Times New Roman" pitchFamily="18" charset="0"/>
              </a:rPr>
              <a:t>, you  have lost the former one.</a:t>
            </a:r>
          </a:p>
        </p:txBody>
      </p:sp>
      <p:sp>
        <p:nvSpPr>
          <p:cNvPr id="5" name="Oval Callout 4"/>
          <p:cNvSpPr/>
          <p:nvPr/>
        </p:nvSpPr>
        <p:spPr>
          <a:xfrm rot="2183650">
            <a:off x="4001813" y="1202031"/>
            <a:ext cx="2283374" cy="399673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itchFamily="18" charset="0"/>
                <a:cs typeface="Times New Roman" pitchFamily="18" charset="0"/>
              </a:rPr>
              <a:t>Are you okay ? I am deeply concerned about you. You have been depressed since you missed the new job  interview.</a:t>
            </a:r>
          </a:p>
        </p:txBody>
      </p:sp>
    </p:spTree>
    <p:extLst>
      <p:ext uri="{BB962C8B-B14F-4D97-AF65-F5344CB8AC3E}">
        <p14:creationId xmlns:p14="http://schemas.microsoft.com/office/powerpoint/2010/main" val="1778559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1"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fbcdn-sphotos-f-a.akamaihd.net/hphotos-ak-xtf1/v/t1.0-9/10492455_1429649627318827_328011249767869099_n.jpg?oh=40ff302fb999cfdd2dce4b34b508d11c&amp;oe=559DDEF8&amp;__gda__=1436201379_e40506ef2dcb16b2ee623c70a75c4826"/>
          <p:cNvPicPr>
            <a:picLocks noChangeAspect="1" noChangeArrowheads="1"/>
          </p:cNvPicPr>
          <p:nvPr/>
        </p:nvPicPr>
        <p:blipFill rotWithShape="1">
          <a:blip r:embed="rId3">
            <a:extLst>
              <a:ext uri="{28A0092B-C50C-407E-A947-70E740481C1C}">
                <a14:useLocalDpi xmlns:a14="http://schemas.microsoft.com/office/drawing/2010/main" val="0"/>
              </a:ext>
            </a:extLst>
          </a:blip>
          <a:srcRect t="27342"/>
          <a:stretch/>
        </p:blipFill>
        <p:spPr bwMode="auto">
          <a:xfrm>
            <a:off x="1788695" y="304800"/>
            <a:ext cx="5181600" cy="34290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8600" y="5256226"/>
            <a:ext cx="4975914" cy="523220"/>
          </a:xfrm>
          <a:prstGeom prst="rect">
            <a:avLst/>
          </a:prstGeom>
          <a:noFill/>
        </p:spPr>
        <p:txBody>
          <a:bodyPr wrap="none" rtlCol="0">
            <a:spAutoFit/>
          </a:bodyPr>
          <a:lstStyle/>
          <a:p>
            <a:r>
              <a:rPr lang="en-US" sz="2800" b="1" dirty="0" smtClean="0">
                <a:latin typeface="Times New Roman" pitchFamily="18" charset="0"/>
                <a:cs typeface="Times New Roman" pitchFamily="18" charset="0"/>
              </a:rPr>
              <a:t>The launch was over crowded </a:t>
            </a:r>
            <a:r>
              <a:rPr lang="en-US" sz="28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3" name="TextBox 2"/>
          <p:cNvSpPr txBox="1"/>
          <p:nvPr/>
        </p:nvSpPr>
        <p:spPr>
          <a:xfrm>
            <a:off x="5022518" y="5194671"/>
            <a:ext cx="3895554" cy="584775"/>
          </a:xfrm>
          <a:prstGeom prst="rect">
            <a:avLst/>
          </a:prstGeom>
          <a:noFill/>
        </p:spPr>
        <p:txBody>
          <a:bodyPr wrap="none" rtlCol="0">
            <a:spAutoFit/>
          </a:bodyPr>
          <a:lstStyle/>
          <a:p>
            <a:r>
              <a:rPr lang="en-US" sz="2800" b="1" u="sng" dirty="0" smtClean="0">
                <a:solidFill>
                  <a:srgbClr val="FF0000"/>
                </a:solidFill>
                <a:latin typeface="Times New Roman" pitchFamily="18" charset="0"/>
                <a:cs typeface="Times New Roman" pitchFamily="18" charset="0"/>
              </a:rPr>
              <a:t>As a result</a:t>
            </a:r>
            <a:r>
              <a:rPr lang="en-US" sz="2800" b="1" dirty="0" smtClean="0">
                <a:latin typeface="Times New Roman" pitchFamily="18" charset="0"/>
                <a:cs typeface="Times New Roman" pitchFamily="18" charset="0"/>
              </a:rPr>
              <a:t>, it may sink</a:t>
            </a:r>
            <a:r>
              <a:rPr lang="en-US" sz="3200" b="1" dirty="0" smtClean="0">
                <a:latin typeface="Times New Roman" pitchFamily="18" charset="0"/>
                <a:cs typeface="Times New Roman" pitchFamily="18" charset="0"/>
              </a:rPr>
              <a:t>. </a:t>
            </a:r>
            <a:endParaRPr lang="en-US" sz="3200" b="1" dirty="0">
              <a:latin typeface="Times New Roman" pitchFamily="18" charset="0"/>
              <a:cs typeface="Times New Roman" pitchFamily="18" charset="0"/>
            </a:endParaRPr>
          </a:p>
        </p:txBody>
      </p:sp>
    </p:spTree>
    <p:extLst>
      <p:ext uri="{BB962C8B-B14F-4D97-AF65-F5344CB8AC3E}">
        <p14:creationId xmlns:p14="http://schemas.microsoft.com/office/powerpoint/2010/main" val="3399121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p:cTn id="11"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2000"/>
                                  </p:stCondLst>
                                  <p:childTnLst>
                                    <p:animMotion origin="layout" path="M 0 -4.44444E-6 L -0.01667 0.45 " pathEditMode="relative" rAng="0" ptsTypes="AA">
                                      <p:cBhvr>
                                        <p:cTn id="17" dur="3000" fill="hold"/>
                                        <p:tgtEl>
                                          <p:spTgt spid="4"/>
                                        </p:tgtEl>
                                        <p:attrNameLst>
                                          <p:attrName>ppt_x</p:attrName>
                                          <p:attrName>ppt_y</p:attrName>
                                        </p:attrNameLst>
                                      </p:cBhvr>
                                      <p:rCtr x="-833" y="22500"/>
                                    </p:animMotion>
                                  </p:childTnLst>
                                </p:cTn>
                              </p:par>
                              <p:par>
                                <p:cTn id="18" presetID="53" presetClass="entr" presetSubtype="16" fill="hold" grpId="0" nodeType="withEffect">
                                  <p:stCondLst>
                                    <p:cond delay="200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1220</TotalTime>
  <Words>697</Words>
  <Application>Microsoft Office PowerPoint</Application>
  <PresentationFormat>On-screen Show (4:3)</PresentationFormat>
  <Paragraphs>65</Paragraphs>
  <Slides>19</Slides>
  <Notes>9</Notes>
  <HiddenSlides>1</HiddenSlides>
  <MMClips>1</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71</cp:revision>
  <dcterms:created xsi:type="dcterms:W3CDTF">2006-08-16T00:00:00Z</dcterms:created>
  <dcterms:modified xsi:type="dcterms:W3CDTF">2015-05-03T07:55:04Z</dcterms:modified>
</cp:coreProperties>
</file>